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7" r:id="rId5"/>
    <p:sldId id="304" r:id="rId6"/>
    <p:sldId id="278" r:id="rId7"/>
    <p:sldId id="279" r:id="rId8"/>
    <p:sldId id="270" r:id="rId9"/>
    <p:sldId id="280" r:id="rId10"/>
    <p:sldId id="306" r:id="rId11"/>
    <p:sldId id="305" r:id="rId12"/>
    <p:sldId id="281" r:id="rId13"/>
    <p:sldId id="307" r:id="rId14"/>
    <p:sldId id="308" r:id="rId15"/>
    <p:sldId id="282" r:id="rId16"/>
    <p:sldId id="309" r:id="rId17"/>
    <p:sldId id="310" r:id="rId18"/>
    <p:sldId id="271" r:id="rId19"/>
    <p:sldId id="283" r:id="rId20"/>
    <p:sldId id="284" r:id="rId21"/>
    <p:sldId id="285" r:id="rId22"/>
    <p:sldId id="311" r:id="rId23"/>
    <p:sldId id="272" r:id="rId24"/>
    <p:sldId id="286" r:id="rId25"/>
    <p:sldId id="312" r:id="rId26"/>
    <p:sldId id="287" r:id="rId27"/>
    <p:sldId id="313" r:id="rId28"/>
    <p:sldId id="288" r:id="rId29"/>
    <p:sldId id="314" r:id="rId30"/>
    <p:sldId id="289" r:id="rId31"/>
    <p:sldId id="315" r:id="rId32"/>
    <p:sldId id="316" r:id="rId33"/>
    <p:sldId id="290" r:id="rId34"/>
    <p:sldId id="317" r:id="rId35"/>
    <p:sldId id="318" r:id="rId36"/>
    <p:sldId id="291" r:id="rId37"/>
    <p:sldId id="319" r:id="rId38"/>
    <p:sldId id="273" r:id="rId39"/>
    <p:sldId id="320" r:id="rId40"/>
    <p:sldId id="292" r:id="rId41"/>
    <p:sldId id="321" r:id="rId42"/>
    <p:sldId id="322" r:id="rId43"/>
    <p:sldId id="293" r:id="rId44"/>
    <p:sldId id="323" r:id="rId45"/>
    <p:sldId id="324" r:id="rId46"/>
    <p:sldId id="294" r:id="rId47"/>
    <p:sldId id="274" r:id="rId48"/>
    <p:sldId id="295" r:id="rId49"/>
    <p:sldId id="325" r:id="rId50"/>
    <p:sldId id="326" r:id="rId51"/>
    <p:sldId id="296" r:id="rId52"/>
    <p:sldId id="297" r:id="rId53"/>
    <p:sldId id="298" r:id="rId54"/>
    <p:sldId id="327" r:id="rId55"/>
    <p:sldId id="328" r:id="rId56"/>
    <p:sldId id="329" r:id="rId57"/>
    <p:sldId id="330" r:id="rId58"/>
    <p:sldId id="275" r:id="rId59"/>
    <p:sldId id="299" r:id="rId60"/>
    <p:sldId id="331" r:id="rId61"/>
    <p:sldId id="332" r:id="rId62"/>
    <p:sldId id="333" r:id="rId63"/>
    <p:sldId id="300" r:id="rId64"/>
    <p:sldId id="301" r:id="rId65"/>
    <p:sldId id="334" r:id="rId66"/>
    <p:sldId id="276" r:id="rId67"/>
    <p:sldId id="302" r:id="rId68"/>
    <p:sldId id="335" r:id="rId69"/>
    <p:sldId id="303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8"/>
          </p14:sldIdLst>
        </p14:section>
        <p14:section name="What Is CSS?" id="{DAE31749-05B5-8C45-B0FB-56AEB0909516}">
          <p14:sldIdLst>
            <p14:sldId id="269"/>
            <p14:sldId id="277"/>
            <p14:sldId id="304"/>
            <p14:sldId id="278"/>
            <p14:sldId id="279"/>
          </p14:sldIdLst>
        </p14:section>
        <p14:section name="CSS Syntax" id="{E12A7DC4-2934-9247-ADA0-EF1F1D1E221C}">
          <p14:sldIdLst>
            <p14:sldId id="270"/>
            <p14:sldId id="280"/>
            <p14:sldId id="306"/>
            <p14:sldId id="305"/>
            <p14:sldId id="281"/>
            <p14:sldId id="307"/>
            <p14:sldId id="308"/>
            <p14:sldId id="282"/>
            <p14:sldId id="309"/>
            <p14:sldId id="310"/>
          </p14:sldIdLst>
        </p14:section>
        <p14:section name="Location of Styles" id="{F4AF97C4-667A-8D4B-94E8-A15E4BDA4B0B}">
          <p14:sldIdLst>
            <p14:sldId id="271"/>
            <p14:sldId id="283"/>
            <p14:sldId id="284"/>
            <p14:sldId id="285"/>
            <p14:sldId id="311"/>
          </p14:sldIdLst>
        </p14:section>
        <p14:section name="Selectors" id="{63B6533C-A94B-AF4E-9888-65AE38C4A912}">
          <p14:sldIdLst>
            <p14:sldId id="272"/>
            <p14:sldId id="286"/>
            <p14:sldId id="312"/>
            <p14:sldId id="287"/>
            <p14:sldId id="313"/>
            <p14:sldId id="288"/>
            <p14:sldId id="314"/>
            <p14:sldId id="289"/>
            <p14:sldId id="315"/>
            <p14:sldId id="316"/>
            <p14:sldId id="290"/>
            <p14:sldId id="317"/>
            <p14:sldId id="318"/>
            <p14:sldId id="291"/>
            <p14:sldId id="319"/>
          </p14:sldIdLst>
        </p14:section>
        <p14:section name="The Cascade: How Styles Interact" id="{7974CA8A-BC12-0E45-8B04-45245324F323}">
          <p14:sldIdLst>
            <p14:sldId id="273"/>
            <p14:sldId id="320"/>
            <p14:sldId id="292"/>
            <p14:sldId id="321"/>
            <p14:sldId id="322"/>
            <p14:sldId id="293"/>
            <p14:sldId id="323"/>
            <p14:sldId id="324"/>
            <p14:sldId id="294"/>
          </p14:sldIdLst>
        </p14:section>
        <p14:section name="The Box Model" id="{7764F722-8917-CE45-B311-65247FCB28EA}">
          <p14:sldIdLst>
            <p14:sldId id="274"/>
            <p14:sldId id="295"/>
            <p14:sldId id="325"/>
            <p14:sldId id="326"/>
            <p14:sldId id="296"/>
            <p14:sldId id="297"/>
            <p14:sldId id="298"/>
            <p14:sldId id="327"/>
            <p14:sldId id="328"/>
            <p14:sldId id="329"/>
            <p14:sldId id="330"/>
          </p14:sldIdLst>
        </p14:section>
        <p14:section name="CSS Text Styling" id="{4AD9069C-7F42-DF48-BE5D-A17765BAA86D}">
          <p14:sldIdLst>
            <p14:sldId id="275"/>
            <p14:sldId id="299"/>
            <p14:sldId id="331"/>
            <p14:sldId id="332"/>
            <p14:sldId id="333"/>
            <p14:sldId id="300"/>
            <p14:sldId id="301"/>
            <p14:sldId id="334"/>
          </p14:sldIdLst>
        </p14:section>
        <p14:section name="Summary" id="{1DF81BCB-1EEA-AE47-94C2-6A5EE7B006BF}">
          <p14:sldIdLst>
            <p14:sldId id="276"/>
            <p14:sldId id="302"/>
            <p14:sldId id="335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3165" autoAdjust="0"/>
    <p:restoredTop sz="86387" autoAdjust="0"/>
  </p:normalViewPr>
  <p:slideViewPr>
    <p:cSldViewPr showGuides="1">
      <p:cViewPr varScale="1">
        <p:scale>
          <a:sx n="67" d="100"/>
          <a:sy n="67" d="100"/>
        </p:scale>
        <p:origin x="972" y="60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2017 Pearson</a:t>
            </a:r>
          </a:p>
          <a:p>
            <a:pPr algn="r"/>
            <a:r>
              <a: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CSS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CSS Syntax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6" name="Content Placeholder 5" descr="4812604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1" b="-6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1707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CSS Syntax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Every CSS rule begins with a selector 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selector identifies which element or elements in the HTML document will be affected by the declarations in the rule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Many ways to write selectors (stay tuned</a:t>
            </a:r>
            <a:r>
              <a:rPr lang="mr-IN" dirty="0"/>
              <a:t>…</a:t>
            </a:r>
            <a:r>
              <a:rPr lang="en-CA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73547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CSS Syntax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Each individual CSS declaration must contain a property.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CSS2.1 recommendation defines over a hundred different property names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31293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CSS Syntax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Properties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017447"/>
              </p:ext>
            </p:extLst>
          </p:nvPr>
        </p:nvGraphicFramePr>
        <p:xfrm>
          <a:off x="899592" y="1380829"/>
          <a:ext cx="5400600" cy="498785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0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9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55">
                <a:tc>
                  <a:txBody>
                    <a:bodyPr/>
                    <a:lstStyle/>
                    <a:p>
                      <a:r>
                        <a:rPr lang="en-US" sz="1100" dirty="0"/>
                        <a:t>Property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9374">
                <a:tc>
                  <a:txBody>
                    <a:bodyPr/>
                    <a:lstStyle/>
                    <a:p>
                      <a:r>
                        <a:rPr lang="en-US" sz="1100" dirty="0"/>
                        <a:t>Fonts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font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font-family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font-size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font-style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font-weight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@font-face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624">
                <a:tc>
                  <a:txBody>
                    <a:bodyPr/>
                    <a:lstStyle/>
                    <a:p>
                      <a:r>
                        <a:rPr lang="en-US" sz="11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letter-spacing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line-height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text-align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text-decoration*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text-indent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6874">
                <a:tc>
                  <a:txBody>
                    <a:bodyPr/>
                    <a:lstStyle/>
                    <a:p>
                      <a:r>
                        <a:rPr lang="en-US" sz="1100" dirty="0"/>
                        <a:t>Color and 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background-color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background-image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background-position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background-repeat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box-shadow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opacity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3124">
                <a:tc>
                  <a:txBody>
                    <a:bodyPr/>
                    <a:lstStyle/>
                    <a:p>
                      <a:r>
                        <a:rPr lang="en-US" sz="1100" dirty="0"/>
                        <a:t>Borders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border*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border-color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border-width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border-style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border-top, border-left, ...*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border-image*</a:t>
                      </a:r>
                    </a:p>
                    <a:p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border-radius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31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CSS Syntax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Properties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737354"/>
              </p:ext>
            </p:extLst>
          </p:nvPr>
        </p:nvGraphicFramePr>
        <p:xfrm>
          <a:off x="899592" y="1268760"/>
          <a:ext cx="5400600" cy="522975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0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9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892">
                <a:tc>
                  <a:txBody>
                    <a:bodyPr/>
                    <a:lstStyle/>
                    <a:p>
                      <a:r>
                        <a:rPr lang="en-US" sz="1050" dirty="0"/>
                        <a:t>Property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432">
                <a:tc>
                  <a:txBody>
                    <a:bodyPr/>
                    <a:lstStyle/>
                    <a:p>
                      <a:r>
                        <a:rPr lang="en-US" sz="1050" dirty="0"/>
                        <a:t>Spacing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padding-bottom, padding-left, ...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margin-bottom, margin-left, ...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5199">
                <a:tc>
                  <a:txBody>
                    <a:bodyPr/>
                    <a:lstStyle/>
                    <a:p>
                      <a:r>
                        <a:rPr lang="en-US" sz="1050" dirty="0"/>
                        <a:t>Sizing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max-height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max-width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min-height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min-width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width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721">
                <a:tc>
                  <a:txBody>
                    <a:bodyPr/>
                    <a:lstStyle/>
                    <a:p>
                      <a:r>
                        <a:rPr lang="en-US" sz="1050" dirty="0"/>
                        <a:t>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bottom, left, right, top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clear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overflow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position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visibility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z-index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499">
                <a:tc>
                  <a:txBody>
                    <a:bodyPr/>
                    <a:lstStyle/>
                    <a:p>
                      <a:r>
                        <a:rPr lang="en-US" sz="1050" dirty="0"/>
                        <a:t>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list-style*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list-style-image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list-style-type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4200">
                <a:tc>
                  <a:txBody>
                    <a:bodyPr/>
                    <a:lstStyle/>
                    <a:p>
                      <a:r>
                        <a:rPr lang="en-US" sz="1050" dirty="0"/>
                        <a:t>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animation*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filter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perspective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transform*</a:t>
                      </a:r>
                    </a:p>
                    <a:p>
                      <a:r>
                        <a:rPr lang="en-US" sz="105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transition*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26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CSS Syntax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unit of any given value is dependent upon the property.</a:t>
            </a:r>
          </a:p>
          <a:p>
            <a:r>
              <a:rPr lang="en-US" dirty="0"/>
              <a:t> Some property values are from a predefined list of keywords. Others are values such as length measurements, percentages, numbers without units, color values, and URLs.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35669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CSS Syntax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Name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RGB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Hexadecimal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RGBa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HSL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4100816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CSS Syntax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Relative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err="1"/>
              <a:t>px</a:t>
            </a:r>
            <a:endParaRPr lang="en-US" dirty="0"/>
          </a:p>
          <a:p>
            <a:pPr marL="804863" lvl="1" indent="-342900">
              <a:buFont typeface="Arial"/>
              <a:buChar char="•"/>
            </a:pPr>
            <a:r>
              <a:rPr lang="en-US" dirty="0" err="1"/>
              <a:t>em</a:t>
            </a:r>
            <a:endParaRPr lang="en-US" dirty="0"/>
          </a:p>
          <a:p>
            <a:pPr marL="804863" lvl="1" indent="-342900">
              <a:buFont typeface="Arial"/>
              <a:buChar char="•"/>
            </a:pPr>
            <a:r>
              <a:rPr lang="en-US" dirty="0"/>
              <a:t>%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err="1"/>
              <a:t>vw,vh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Absolute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In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cm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err="1"/>
              <a:t>Pt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Relative and absolute Units</a:t>
            </a:r>
          </a:p>
        </p:txBody>
      </p:sp>
    </p:spTree>
    <p:extLst>
      <p:ext uri="{BB962C8B-B14F-4D97-AF65-F5344CB8AC3E}">
        <p14:creationId xmlns:p14="http://schemas.microsoft.com/office/powerpoint/2010/main" val="923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CSS?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Location of Styles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Cascade: How Styles Interact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Box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Text Styling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87674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Location of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Inline styles </a:t>
            </a:r>
            <a:r>
              <a:rPr lang="en-US" dirty="0"/>
              <a:t>are style rules placed within an HTML element via the style attribute</a:t>
            </a:r>
          </a:p>
          <a:p>
            <a:pPr lvl="1"/>
            <a:r>
              <a:rPr lang="en-US" dirty="0"/>
              <a:t>&lt;h1&gt;Share Your Travels&lt;/h1&gt;</a:t>
            </a:r>
          </a:p>
          <a:p>
            <a:pPr lvl="1"/>
            <a:r>
              <a:rPr lang="en-US" dirty="0"/>
              <a:t>&lt;h2 </a:t>
            </a:r>
            <a:r>
              <a:rPr lang="en-US" b="1" dirty="0">
                <a:solidFill>
                  <a:srgbClr val="A82233"/>
                </a:solidFill>
              </a:rPr>
              <a:t>style="font-size: 24pt"</a:t>
            </a:r>
            <a:r>
              <a:rPr lang="en-US" dirty="0"/>
              <a:t>&gt;Description&lt;/h2&gt;</a:t>
            </a:r>
          </a:p>
          <a:p>
            <a:pPr lvl="1"/>
            <a:r>
              <a:rPr lang="en-US" dirty="0"/>
              <a:t>...</a:t>
            </a:r>
          </a:p>
          <a:p>
            <a:pPr lvl="1"/>
            <a:r>
              <a:rPr lang="en-US" dirty="0"/>
              <a:t>&lt;h2 </a:t>
            </a:r>
            <a:r>
              <a:rPr lang="en-US" b="1" dirty="0">
                <a:solidFill>
                  <a:srgbClr val="A82233"/>
                </a:solidFill>
              </a:rPr>
              <a:t>style="font-size: 24pt; </a:t>
            </a:r>
            <a:r>
              <a:rPr lang="en-US" b="1" dirty="0" err="1">
                <a:solidFill>
                  <a:srgbClr val="A82233"/>
                </a:solidFill>
              </a:rPr>
              <a:t>font-weight:bold</a:t>
            </a:r>
            <a:r>
              <a:rPr lang="en-US" b="1" dirty="0">
                <a:solidFill>
                  <a:srgbClr val="A82233"/>
                </a:solidFill>
              </a:rPr>
              <a:t>;"</a:t>
            </a:r>
            <a:r>
              <a:rPr lang="en-US" dirty="0"/>
              <a:t>&gt; Reviews&lt;/h2&gt;</a:t>
            </a:r>
          </a:p>
          <a:p>
            <a:r>
              <a:rPr lang="en-US" dirty="0"/>
              <a:t> Using inline styles is generally discouraged</a:t>
            </a:r>
          </a:p>
          <a:p>
            <a:r>
              <a:rPr lang="en-US" dirty="0"/>
              <a:t> Handy for quickly testing out a style change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Inline Styles</a:t>
            </a:r>
          </a:p>
        </p:txBody>
      </p:sp>
    </p:spTree>
    <p:extLst>
      <p:ext uri="{BB962C8B-B14F-4D97-AF65-F5344CB8AC3E}">
        <p14:creationId xmlns:p14="http://schemas.microsoft.com/office/powerpoint/2010/main" val="200395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CSS?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Location of Styles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Cascade: How Styles Interact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Box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Text Styling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46644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Location of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Embedded style sheets (also called internal styles) are style rules placed within the </a:t>
            </a:r>
            <a:r>
              <a:rPr lang="en-US" b="1" dirty="0"/>
              <a:t>&lt;style&gt; </a:t>
            </a:r>
            <a:r>
              <a:rPr lang="en-US" dirty="0"/>
              <a:t>element (inside the &lt;head&gt; element of an HTML document).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&lt;head&gt;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	&lt;meta charset="utf-8"&gt;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	&lt;title&gt;Share Your Travels -- New York - Central Park&lt;/title&gt;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	</a:t>
            </a:r>
            <a:r>
              <a:rPr lang="en-US" b="1" dirty="0">
                <a:solidFill>
                  <a:schemeClr val="accent2"/>
                </a:solidFill>
              </a:rPr>
              <a:t>&lt;style&gt;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2"/>
                </a:solidFill>
              </a:rPr>
              <a:t>			h1 { font-size: 24pt; }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s-IS" b="1" dirty="0">
                <a:solidFill>
                  <a:schemeClr val="accent2"/>
                </a:solidFill>
              </a:rPr>
              <a:t>			h2 {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2"/>
                </a:solidFill>
              </a:rPr>
              <a:t>				font-size: 18pt;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2"/>
                </a:solidFill>
              </a:rPr>
              <a:t>				font-weight: bold;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2"/>
                </a:solidFill>
              </a:rPr>
              <a:t>			}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2"/>
                </a:solidFill>
              </a:rPr>
              <a:t>		&lt;/style&gt;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&lt;/head&gt;</a:t>
            </a:r>
            <a:endParaRPr lang="mr-IN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&lt;body&gt;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...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Embedded Style Sheet</a:t>
            </a:r>
          </a:p>
        </p:txBody>
      </p:sp>
    </p:spTree>
    <p:extLst>
      <p:ext uri="{BB962C8B-B14F-4D97-AF65-F5344CB8AC3E}">
        <p14:creationId xmlns:p14="http://schemas.microsoft.com/office/powerpoint/2010/main" val="12976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Location of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style sheets are style rules placed within a external text file with the .</a:t>
            </a:r>
            <a:r>
              <a:rPr lang="en-US" dirty="0" err="1"/>
              <a:t>css</a:t>
            </a:r>
            <a:r>
              <a:rPr lang="en-US" dirty="0"/>
              <a:t> extension.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&lt;head&gt;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	&lt;meta charset="utf-8"&gt;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	&lt;title&gt;Share Your Travels -- New York - Central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	           Park&lt;/title&gt;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	</a:t>
            </a:r>
            <a:r>
              <a:rPr lang="en-US" b="1" dirty="0">
                <a:solidFill>
                  <a:srgbClr val="A82233"/>
                </a:solidFill>
              </a:rPr>
              <a:t>&lt;link </a:t>
            </a:r>
            <a:r>
              <a:rPr lang="en-US" b="1" dirty="0" err="1">
                <a:solidFill>
                  <a:srgbClr val="A82233"/>
                </a:solidFill>
              </a:rPr>
              <a:t>rel</a:t>
            </a:r>
            <a:r>
              <a:rPr lang="en-US" b="1" dirty="0">
                <a:solidFill>
                  <a:srgbClr val="A82233"/>
                </a:solidFill>
              </a:rPr>
              <a:t>="</a:t>
            </a:r>
            <a:r>
              <a:rPr lang="en-US" b="1" dirty="0" err="1">
                <a:solidFill>
                  <a:srgbClr val="A82233"/>
                </a:solidFill>
              </a:rPr>
              <a:t>stylesheet</a:t>
            </a:r>
            <a:r>
              <a:rPr lang="en-US" b="1" dirty="0">
                <a:solidFill>
                  <a:srgbClr val="A82233"/>
                </a:solidFill>
              </a:rPr>
              <a:t>" </a:t>
            </a:r>
            <a:r>
              <a:rPr lang="en-US" b="1" dirty="0" err="1">
                <a:solidFill>
                  <a:srgbClr val="A82233"/>
                </a:solidFill>
              </a:rPr>
              <a:t>href</a:t>
            </a:r>
            <a:r>
              <a:rPr lang="en-US" b="1" dirty="0">
                <a:solidFill>
                  <a:srgbClr val="A82233"/>
                </a:solidFill>
              </a:rPr>
              <a:t>="</a:t>
            </a:r>
            <a:r>
              <a:rPr lang="en-US" b="1" dirty="0" err="1">
                <a:solidFill>
                  <a:srgbClr val="A82233"/>
                </a:solidFill>
              </a:rPr>
              <a:t>styles.css</a:t>
            </a:r>
            <a:r>
              <a:rPr lang="en-US" b="1" dirty="0">
                <a:solidFill>
                  <a:srgbClr val="A82233"/>
                </a:solidFill>
              </a:rPr>
              <a:t>" /&gt;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&lt;/head&gt;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External Style Sheet</a:t>
            </a:r>
          </a:p>
        </p:txBody>
      </p:sp>
    </p:spTree>
    <p:extLst>
      <p:ext uri="{BB962C8B-B14F-4D97-AF65-F5344CB8AC3E}">
        <p14:creationId xmlns:p14="http://schemas.microsoft.com/office/powerpoint/2010/main" val="122342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Location of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There are in fact three different types of style sheet: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Author-created style sheets  (what you are learning in this chapter)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style sheets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Browser style sheets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External Style Sheet</a:t>
            </a:r>
          </a:p>
        </p:txBody>
      </p:sp>
    </p:spTree>
    <p:extLst>
      <p:ext uri="{BB962C8B-B14F-4D97-AF65-F5344CB8AC3E}">
        <p14:creationId xmlns:p14="http://schemas.microsoft.com/office/powerpoint/2010/main" val="927482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CSS?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Location of Styles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Selectors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Cascade: How Styles Interact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Box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Text Styling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28381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pic>
        <p:nvPicPr>
          <p:cNvPr id="2" name="Content Placeholder 1" descr="481260400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850" b="-56850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 the DOM tree</a:t>
            </a:r>
          </a:p>
        </p:txBody>
      </p:sp>
    </p:spTree>
    <p:extLst>
      <p:ext uri="{BB962C8B-B14F-4D97-AF65-F5344CB8AC3E}">
        <p14:creationId xmlns:p14="http://schemas.microsoft.com/office/powerpoint/2010/main" val="121123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Element selectors </a:t>
            </a:r>
            <a:r>
              <a:rPr lang="en-US" dirty="0"/>
              <a:t>select all instances of a given HTML element.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Element Selectors</a:t>
            </a:r>
          </a:p>
        </p:txBody>
      </p:sp>
      <p:pic>
        <p:nvPicPr>
          <p:cNvPr id="2" name="Picture 1" descr="4812604002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76" r="23129" b="1533"/>
          <a:stretch/>
        </p:blipFill>
        <p:spPr>
          <a:xfrm>
            <a:off x="1043608" y="2924944"/>
            <a:ext cx="4124488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8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</a:t>
            </a:r>
            <a:r>
              <a:rPr lang="en-US" b="1" dirty="0"/>
              <a:t>class selector </a:t>
            </a:r>
            <a:r>
              <a:rPr lang="en-US" dirty="0"/>
              <a:t>allows you to simultaneously target different HTML elements regardless of their position in the document tree using the same class attribute value.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Selectors</a:t>
            </a:r>
          </a:p>
        </p:txBody>
      </p:sp>
    </p:spTree>
    <p:extLst>
      <p:ext uri="{BB962C8B-B14F-4D97-AF65-F5344CB8AC3E}">
        <p14:creationId xmlns:p14="http://schemas.microsoft.com/office/powerpoint/2010/main" val="161460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340768"/>
            <a:ext cx="7056784" cy="496855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&lt;head&gt;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&lt;title&gt;Share Your Travels &lt;/title&gt;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&lt;style&gt;</a:t>
            </a:r>
          </a:p>
          <a:p>
            <a:pPr lvl="2">
              <a:spcBef>
                <a:spcPts val="0"/>
              </a:spcBef>
            </a:pPr>
            <a:r>
              <a:rPr lang="en-US" sz="1400" b="1" dirty="0">
                <a:solidFill>
                  <a:srgbClr val="A82233"/>
                </a:solidFill>
                <a:latin typeface="Calibri"/>
                <a:cs typeface="Calibri"/>
              </a:rPr>
              <a:t>.first {</a:t>
            </a:r>
          </a:p>
          <a:p>
            <a:pPr lvl="2">
              <a:spcBef>
                <a:spcPts val="0"/>
              </a:spcBef>
            </a:pPr>
            <a:r>
              <a:rPr lang="en-US" sz="1400" b="1" dirty="0">
                <a:solidFill>
                  <a:srgbClr val="A82233"/>
                </a:solidFill>
                <a:latin typeface="Calibri"/>
                <a:cs typeface="Calibri"/>
              </a:rPr>
              <a:t>font-style: italic;</a:t>
            </a:r>
          </a:p>
          <a:p>
            <a:pPr lvl="2">
              <a:spcBef>
                <a:spcPts val="0"/>
              </a:spcBef>
            </a:pPr>
            <a:r>
              <a:rPr lang="en-US" sz="1400" b="1" dirty="0">
                <a:solidFill>
                  <a:srgbClr val="A82233"/>
                </a:solidFill>
                <a:latin typeface="Calibri"/>
                <a:cs typeface="Calibri"/>
              </a:rPr>
              <a:t>color: red;</a:t>
            </a:r>
          </a:p>
          <a:p>
            <a:pPr lvl="2">
              <a:spcBef>
                <a:spcPts val="0"/>
              </a:spcBef>
            </a:pPr>
            <a:r>
              <a:rPr lang="en-US" sz="1400" b="1" dirty="0">
                <a:solidFill>
                  <a:srgbClr val="A82233"/>
                </a:solidFill>
                <a:latin typeface="Calibri"/>
                <a:cs typeface="Calibri"/>
              </a:rPr>
              <a:t>}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&lt;/style&gt;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sz="1400" dirty="0">
                <a:latin typeface="Calibri"/>
                <a:cs typeface="Calibri"/>
              </a:rPr>
              <a:t>&lt;/head&gt;</a:t>
            </a:r>
            <a:endParaRPr lang="mr-IN" sz="1400" dirty="0">
              <a:latin typeface="Calibri"/>
              <a:cs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&lt;body&gt;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&lt;h1 </a:t>
            </a:r>
            <a:r>
              <a:rPr lang="en-US" sz="1400" b="1" dirty="0">
                <a:solidFill>
                  <a:srgbClr val="A82233"/>
                </a:solidFill>
                <a:latin typeface="Calibri"/>
                <a:cs typeface="Calibri"/>
              </a:rPr>
              <a:t>class="first"</a:t>
            </a:r>
            <a:r>
              <a:rPr lang="en-US" sz="1400" dirty="0">
                <a:latin typeface="Calibri"/>
                <a:cs typeface="Calibri"/>
              </a:rPr>
              <a:t>&gt;Reviews&lt;/h1&gt;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latin typeface="Calibri"/>
                <a:cs typeface="Calibri"/>
              </a:rPr>
              <a:t>&lt;div&gt;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		&lt;p </a:t>
            </a:r>
            <a:r>
              <a:rPr lang="en-US" sz="1400" b="1" dirty="0">
                <a:solidFill>
                  <a:srgbClr val="A82233"/>
                </a:solidFill>
                <a:latin typeface="Calibri"/>
                <a:cs typeface="Calibri"/>
              </a:rPr>
              <a:t>class="first"</a:t>
            </a:r>
            <a:r>
              <a:rPr lang="en-US" sz="1400" dirty="0">
                <a:latin typeface="Calibri"/>
                <a:cs typeface="Calibri"/>
              </a:rPr>
              <a:t>&gt;By Ricardo on &lt;time&gt;2016-05-23&lt;/time&gt;&lt;/p&gt;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		&lt;p&gt;Easy on the HDR buddy.&lt;/p&gt;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latin typeface="Calibri"/>
                <a:cs typeface="Calibri"/>
              </a:rPr>
              <a:t>&lt;/div&gt;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latin typeface="Calibri"/>
                <a:cs typeface="Calibri"/>
              </a:rPr>
              <a:t>&lt;hr/&gt;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latin typeface="Calibri"/>
                <a:cs typeface="Calibri"/>
              </a:rPr>
              <a:t>&lt;div&gt;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		&lt;p </a:t>
            </a:r>
            <a:r>
              <a:rPr lang="en-US" sz="1400" b="1" dirty="0">
                <a:solidFill>
                  <a:srgbClr val="A82233"/>
                </a:solidFill>
                <a:latin typeface="Calibri"/>
                <a:cs typeface="Calibri"/>
              </a:rPr>
              <a:t>class="first"</a:t>
            </a:r>
            <a:r>
              <a:rPr lang="en-US" sz="1400" dirty="0">
                <a:latin typeface="Calibri"/>
                <a:cs typeface="Calibri"/>
              </a:rPr>
              <a:t>&gt;By Susan on &lt;time&gt;2016-11-18&lt;/time&gt;&lt;/p&gt;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  <a:cs typeface="Calibri"/>
              </a:rPr>
              <a:t>		&lt;p&gt;I love Central Park.&lt;/p&gt;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latin typeface="Calibri"/>
                <a:cs typeface="Calibri"/>
              </a:rPr>
              <a:t>&lt;/div&gt;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latin typeface="Calibri"/>
                <a:cs typeface="Calibri"/>
              </a:rPr>
              <a:t>&lt;hr/&gt;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latin typeface="Calibri"/>
                <a:cs typeface="Calibri"/>
              </a:rPr>
              <a:t>&lt;/body&gt;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Selectors</a:t>
            </a:r>
          </a:p>
        </p:txBody>
      </p:sp>
      <p:pic>
        <p:nvPicPr>
          <p:cNvPr id="2" name="Picture 1" descr="48126040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53" y="1412776"/>
            <a:ext cx="4260571" cy="16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65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id selector </a:t>
            </a:r>
            <a:r>
              <a:rPr lang="en-US" dirty="0"/>
              <a:t>allows you to target a specific element by its id  attribute regardless of its type or position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 Selectors</a:t>
            </a:r>
          </a:p>
        </p:txBody>
      </p:sp>
    </p:spTree>
    <p:extLst>
      <p:ext uri="{BB962C8B-B14F-4D97-AF65-F5344CB8AC3E}">
        <p14:creationId xmlns:p14="http://schemas.microsoft.com/office/powerpoint/2010/main" val="1142620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71600" y="1340768"/>
            <a:ext cx="7056784" cy="496855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&lt;head&gt;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&lt;title&gt;Share Your Travels &lt;/title&gt;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&lt;style&gt;</a:t>
            </a:r>
          </a:p>
          <a:p>
            <a:pPr lvl="2">
              <a:spcBef>
                <a:spcPts val="0"/>
              </a:spcBef>
            </a:pPr>
            <a:r>
              <a:rPr lang="en-US" sz="1400" b="1" dirty="0">
                <a:solidFill>
                  <a:srgbClr val="A82233"/>
                </a:solidFill>
              </a:rPr>
              <a:t>#</a:t>
            </a:r>
            <a:r>
              <a:rPr lang="en-US" sz="1400" b="1" dirty="0" err="1">
                <a:solidFill>
                  <a:srgbClr val="A82233"/>
                </a:solidFill>
              </a:rPr>
              <a:t>latestComment</a:t>
            </a:r>
            <a:r>
              <a:rPr lang="en-US" sz="1400" b="1" dirty="0">
                <a:solidFill>
                  <a:srgbClr val="A82233"/>
                </a:solidFill>
              </a:rPr>
              <a:t> {</a:t>
            </a:r>
          </a:p>
          <a:p>
            <a:pPr lvl="2">
              <a:spcBef>
                <a:spcPts val="0"/>
              </a:spcBef>
            </a:pPr>
            <a:r>
              <a:rPr lang="en-US" sz="1400" b="1" dirty="0">
                <a:solidFill>
                  <a:srgbClr val="A82233"/>
                </a:solidFill>
              </a:rPr>
              <a:t>font-style: italic;</a:t>
            </a:r>
          </a:p>
          <a:p>
            <a:pPr lvl="2">
              <a:spcBef>
                <a:spcPts val="0"/>
              </a:spcBef>
            </a:pPr>
            <a:r>
              <a:rPr lang="en-US" sz="1400" b="1" dirty="0">
                <a:solidFill>
                  <a:srgbClr val="A82233"/>
                </a:solidFill>
              </a:rPr>
              <a:t>color: red;</a:t>
            </a:r>
          </a:p>
          <a:p>
            <a:pPr lvl="2">
              <a:spcBef>
                <a:spcPts val="0"/>
              </a:spcBef>
            </a:pPr>
            <a:r>
              <a:rPr lang="en-US" sz="1400" b="1" dirty="0">
                <a:solidFill>
                  <a:srgbClr val="A82233"/>
                </a:solidFill>
              </a:rPr>
              <a:t>}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&lt;/style&gt;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sz="1400" dirty="0">
                <a:solidFill>
                  <a:srgbClr val="404040"/>
                </a:solidFill>
                <a:latin typeface="Calibri"/>
                <a:cs typeface="Calibri"/>
              </a:rPr>
              <a:t>&lt;/head&gt;</a:t>
            </a:r>
            <a:endParaRPr lang="mr-IN" sz="1400" dirty="0">
              <a:solidFill>
                <a:srgbClr val="404040"/>
              </a:solidFill>
              <a:latin typeface="Calibri"/>
              <a:cs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&lt;body&gt;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&lt;h1 class="first"&gt;Reviews&lt;/h1&gt;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solidFill>
                  <a:srgbClr val="404040"/>
                </a:solidFill>
                <a:latin typeface="Calibri"/>
                <a:cs typeface="Calibri"/>
              </a:rPr>
              <a:t>&lt;div</a:t>
            </a:r>
            <a:r>
              <a:rPr lang="en-CA"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id="</a:t>
            </a:r>
            <a:r>
              <a:rPr lang="en-US" sz="1400" b="1" dirty="0" err="1">
                <a:solidFill>
                  <a:schemeClr val="accent2"/>
                </a:solidFill>
              </a:rPr>
              <a:t>latestComment</a:t>
            </a:r>
            <a:r>
              <a:rPr lang="en-US" sz="1400" b="1" dirty="0">
                <a:solidFill>
                  <a:schemeClr val="accent2"/>
                </a:solidFill>
              </a:rPr>
              <a:t>"</a:t>
            </a:r>
            <a:r>
              <a:rPr lang="mr-IN" sz="1400" dirty="0">
                <a:solidFill>
                  <a:srgbClr val="404040"/>
                </a:solidFill>
                <a:latin typeface="Calibri"/>
                <a:cs typeface="Calibri"/>
              </a:rPr>
              <a:t>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		&lt;p class="first"&gt;By Ricardo on &lt;time&gt;2016-05-23&lt;/time&gt;&lt;/p&gt;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		&lt;p&gt;Easy on the HDR buddy.&lt;/p&gt;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solidFill>
                  <a:srgbClr val="404040"/>
                </a:solidFill>
                <a:latin typeface="Calibri"/>
                <a:cs typeface="Calibri"/>
              </a:rPr>
              <a:t>&lt;/div&gt;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solidFill>
                  <a:srgbClr val="404040"/>
                </a:solidFill>
                <a:latin typeface="Calibri"/>
                <a:cs typeface="Calibri"/>
              </a:rPr>
              <a:t>&lt;hr/&gt;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solidFill>
                  <a:srgbClr val="404040"/>
                </a:solidFill>
                <a:latin typeface="Calibri"/>
                <a:cs typeface="Calibri"/>
              </a:rPr>
              <a:t>&lt;div&gt;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		&lt;p class="first"&gt;By Susan on &lt;time&gt;2016-11-18&lt;/time&gt;&lt;/p&gt;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		&lt;p&gt;I love Central Park.&lt;/p&gt;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solidFill>
                  <a:srgbClr val="404040"/>
                </a:solidFill>
                <a:latin typeface="Calibri"/>
                <a:cs typeface="Calibri"/>
              </a:rPr>
              <a:t>&lt;/div&gt;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solidFill>
                  <a:srgbClr val="404040"/>
                </a:solidFill>
                <a:latin typeface="Calibri"/>
                <a:cs typeface="Calibri"/>
              </a:rPr>
              <a:t>&lt;hr/&gt;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mr-IN" sz="1400" dirty="0">
                <a:solidFill>
                  <a:srgbClr val="404040"/>
                </a:solidFill>
                <a:latin typeface="Calibri"/>
                <a:cs typeface="Calibri"/>
              </a:rPr>
              <a:t>&lt;/body&gt;</a:t>
            </a:r>
            <a:endParaRPr lang="en-US" sz="1400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 Selectors</a:t>
            </a:r>
          </a:p>
        </p:txBody>
      </p:sp>
      <p:pic>
        <p:nvPicPr>
          <p:cNvPr id="6" name="Picture 5" descr="48126040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21" y="1484784"/>
            <a:ext cx="412409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What Is CSS?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Location of Styles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Cascade: How Styles Interact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Box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Text Styling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599788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attribute selector  </a:t>
            </a:r>
            <a:r>
              <a:rPr lang="en-US" dirty="0"/>
              <a:t>provides a way to select HTML elements either by the presence of an element attribute or by the value of an attribute</a:t>
            </a:r>
          </a:p>
          <a:p>
            <a:endParaRPr lang="en-US" dirty="0"/>
          </a:p>
          <a:p>
            <a:pPr lvl="2"/>
            <a:r>
              <a:rPr lang="is-IS" sz="2400" dirty="0"/>
              <a:t>[title] { … }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Attribute Selectors</a:t>
            </a:r>
          </a:p>
        </p:txBody>
      </p:sp>
    </p:spTree>
    <p:extLst>
      <p:ext uri="{BB962C8B-B14F-4D97-AF65-F5344CB8AC3E}">
        <p14:creationId xmlns:p14="http://schemas.microsoft.com/office/powerpoint/2010/main" val="12277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&lt;head&gt;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&lt;meta charset="utf-8"&gt;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&lt;title&gt;Share Your Travels&lt;/title&gt;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&lt;style&gt;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mr-IN" sz="1000" b="1" dirty="0">
                <a:solidFill>
                  <a:srgbClr val="A82233"/>
                </a:solidFill>
              </a:rPr>
              <a:t>[title] {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000" b="1" dirty="0">
                <a:solidFill>
                  <a:srgbClr val="A82233"/>
                </a:solidFill>
              </a:rPr>
              <a:t>cursor: help;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000" b="1" dirty="0">
                <a:solidFill>
                  <a:srgbClr val="A82233"/>
                </a:solidFill>
              </a:rPr>
              <a:t>padding-bottom: 3px;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000" b="1" dirty="0">
                <a:solidFill>
                  <a:srgbClr val="A82233"/>
                </a:solidFill>
              </a:rPr>
              <a:t>border-bottom: 2px dotted blue;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000" b="1" dirty="0">
                <a:solidFill>
                  <a:srgbClr val="A82233"/>
                </a:solidFill>
              </a:rPr>
              <a:t>text-decoration: none;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000" b="1" dirty="0">
                <a:solidFill>
                  <a:srgbClr val="A82233"/>
                </a:solidFill>
              </a:rPr>
              <a:t>}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&lt;/style&gt;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000" dirty="0"/>
              <a:t>&lt;</a:t>
            </a:r>
            <a:r>
              <a:rPr lang="mr-IN" sz="1000" dirty="0"/>
              <a:t>/head</a:t>
            </a:r>
            <a:r>
              <a:rPr lang="en-CA" sz="1000" dirty="0"/>
              <a:t>&gt;</a:t>
            </a:r>
            <a:endParaRPr lang="mr-IN" sz="1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&lt;body&gt;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000" dirty="0"/>
              <a:t>&lt;div&gt;</a:t>
            </a:r>
            <a:endParaRPr lang="mr-IN" sz="1000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000" dirty="0"/>
              <a:t>&lt;</a:t>
            </a:r>
            <a:r>
              <a:rPr lang="en-US" sz="1000" dirty="0" err="1"/>
              <a:t>img</a:t>
            </a:r>
            <a:r>
              <a:rPr lang="en-US" sz="1000" dirty="0"/>
              <a:t> </a:t>
            </a:r>
            <a:r>
              <a:rPr lang="en-US" sz="1000" dirty="0" err="1"/>
              <a:t>src</a:t>
            </a:r>
            <a:r>
              <a:rPr lang="en-US" sz="1000" dirty="0"/>
              <a:t>="images/flags/</a:t>
            </a:r>
            <a:r>
              <a:rPr lang="en-US" sz="1000" dirty="0" err="1"/>
              <a:t>CA.png</a:t>
            </a:r>
            <a:r>
              <a:rPr lang="en-US" sz="1000" dirty="0"/>
              <a:t>" </a:t>
            </a:r>
            <a:r>
              <a:rPr lang="en-US" sz="1000" b="1" dirty="0">
                <a:solidFill>
                  <a:srgbClr val="A82233"/>
                </a:solidFill>
              </a:rPr>
              <a:t>title="Canada Flag" </a:t>
            </a:r>
            <a:r>
              <a:rPr lang="en-US" sz="1000" dirty="0"/>
              <a:t>/&gt;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000" dirty="0"/>
              <a:t>&lt;h2&gt;&lt;a </a:t>
            </a:r>
            <a:r>
              <a:rPr lang="en-US" sz="1000" dirty="0" err="1"/>
              <a:t>href</a:t>
            </a:r>
            <a:r>
              <a:rPr lang="en-US" sz="1000" dirty="0"/>
              <a:t>="</a:t>
            </a:r>
            <a:r>
              <a:rPr lang="en-US" sz="1000" dirty="0" err="1"/>
              <a:t>countries.php?id</a:t>
            </a:r>
            <a:r>
              <a:rPr lang="en-US" sz="1000" dirty="0"/>
              <a:t>=CA" </a:t>
            </a:r>
            <a:r>
              <a:rPr lang="en-US" sz="1000" b="1" dirty="0">
                <a:solidFill>
                  <a:srgbClr val="A82233"/>
                </a:solidFill>
              </a:rPr>
              <a:t>title="see posts from Canada”</a:t>
            </a:r>
            <a:r>
              <a:rPr lang="en-US" sz="1000" dirty="0"/>
              <a:t>&gt; Canada&lt;/a&gt;</a:t>
            </a:r>
            <a:r>
              <a:rPr lang="en-CA" sz="1000" dirty="0"/>
              <a:t>&lt;/h2&gt;</a:t>
            </a:r>
            <a:endParaRPr lang="mr-IN" sz="1000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000" dirty="0"/>
              <a:t>&lt;p&gt;Canada is a North American country consisting of … &lt;/p&gt;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CA" sz="1000" dirty="0"/>
              <a:t>&lt;div&gt;</a:t>
            </a:r>
            <a:endParaRPr lang="mr-IN" sz="1000" dirty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1000" dirty="0"/>
              <a:t>&lt;</a:t>
            </a:r>
            <a:r>
              <a:rPr lang="en-US" sz="1000" dirty="0" err="1"/>
              <a:t>img</a:t>
            </a:r>
            <a:r>
              <a:rPr lang="en-US" sz="1000" dirty="0"/>
              <a:t> </a:t>
            </a:r>
            <a:r>
              <a:rPr lang="en-US" sz="1000" dirty="0" err="1"/>
              <a:t>src</a:t>
            </a:r>
            <a:r>
              <a:rPr lang="en-US" sz="1000" dirty="0"/>
              <a:t>="images/square/6114907897.jpg” </a:t>
            </a:r>
            <a:r>
              <a:rPr lang="en-US" sz="1000" b="1" dirty="0">
                <a:solidFill>
                  <a:srgbClr val="A82233"/>
                </a:solidFill>
              </a:rPr>
              <a:t>title="At top of </a:t>
            </a:r>
            <a:r>
              <a:rPr lang="en-US" sz="1000" b="1" dirty="0" err="1">
                <a:solidFill>
                  <a:srgbClr val="A82233"/>
                </a:solidFill>
              </a:rPr>
              <a:t>Sulphur</a:t>
            </a:r>
            <a:r>
              <a:rPr lang="en-US" sz="1000" b="1" dirty="0">
                <a:solidFill>
                  <a:srgbClr val="A82233"/>
                </a:solidFill>
              </a:rPr>
              <a:t> Mountain" </a:t>
            </a:r>
            <a:r>
              <a:rPr lang="en-US" sz="1000" dirty="0"/>
              <a:t>/&gt;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1000" dirty="0"/>
              <a:t>&lt;</a:t>
            </a:r>
            <a:r>
              <a:rPr lang="en-US" sz="1000" dirty="0" err="1"/>
              <a:t>img</a:t>
            </a:r>
            <a:r>
              <a:rPr lang="en-US" sz="1000" dirty="0"/>
              <a:t> </a:t>
            </a:r>
            <a:r>
              <a:rPr lang="en-US" sz="1000" dirty="0" err="1"/>
              <a:t>src</a:t>
            </a:r>
            <a:r>
              <a:rPr lang="en-US" sz="1000" dirty="0"/>
              <a:t>="images/square/6592317633.jpg” </a:t>
            </a:r>
            <a:r>
              <a:rPr lang="en-US" sz="1000" b="1" dirty="0">
                <a:solidFill>
                  <a:srgbClr val="A82233"/>
                </a:solidFill>
              </a:rPr>
              <a:t>title="Grace Presbyterian Church" </a:t>
            </a:r>
            <a:r>
              <a:rPr lang="en-US" sz="1000" dirty="0"/>
              <a:t>/&gt;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1000" dirty="0"/>
              <a:t>&lt;</a:t>
            </a:r>
            <a:r>
              <a:rPr lang="en-US" sz="1000" dirty="0" err="1"/>
              <a:t>img</a:t>
            </a:r>
            <a:r>
              <a:rPr lang="en-US" sz="1000" dirty="0"/>
              <a:t> </a:t>
            </a:r>
            <a:r>
              <a:rPr lang="en-US" sz="1000" dirty="0" err="1"/>
              <a:t>src</a:t>
            </a:r>
            <a:r>
              <a:rPr lang="en-US" sz="1000" dirty="0"/>
              <a:t>="images/square/6592914823.jpg” </a:t>
            </a:r>
            <a:r>
              <a:rPr lang="en-US" sz="1000" b="1" dirty="0">
                <a:solidFill>
                  <a:srgbClr val="A82233"/>
                </a:solidFill>
              </a:rPr>
              <a:t>title="Calgary Downtown" </a:t>
            </a:r>
            <a:r>
              <a:rPr lang="en-US" sz="1000" dirty="0"/>
              <a:t>/&gt;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CA" sz="1000" dirty="0"/>
              <a:t>&lt;</a:t>
            </a:r>
            <a:r>
              <a:rPr lang="mr-IN" sz="1000" dirty="0"/>
              <a:t>/div</a:t>
            </a:r>
            <a:r>
              <a:rPr lang="en-CA" sz="1000" dirty="0"/>
              <a:t>&gt;</a:t>
            </a:r>
            <a:endParaRPr lang="mr-IN" sz="10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000" dirty="0"/>
              <a:t>&lt;</a:t>
            </a:r>
            <a:r>
              <a:rPr lang="mr-IN" sz="1000" dirty="0"/>
              <a:t>/div</a:t>
            </a:r>
            <a:r>
              <a:rPr lang="en-CA" sz="1000" dirty="0"/>
              <a:t>&gt;</a:t>
            </a:r>
            <a:endParaRPr lang="mr-IN" sz="1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000" dirty="0"/>
              <a:t>&lt;</a:t>
            </a:r>
            <a:r>
              <a:rPr lang="mr-IN" sz="1000" dirty="0"/>
              <a:t>/body</a:t>
            </a:r>
            <a:r>
              <a:rPr lang="en-CA" sz="1000" dirty="0"/>
              <a:t>&gt;</a:t>
            </a:r>
            <a:endParaRPr lang="en-US" sz="1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Attribute Selectors</a:t>
            </a:r>
          </a:p>
        </p:txBody>
      </p:sp>
      <p:pic>
        <p:nvPicPr>
          <p:cNvPr id="2" name="Picture 1" descr="481260400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36" y="1159329"/>
            <a:ext cx="3898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32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98500"/>
              </p:ext>
            </p:extLst>
          </p:nvPr>
        </p:nvGraphicFramePr>
        <p:xfrm>
          <a:off x="914400" y="1646238"/>
          <a:ext cx="6400800" cy="394715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3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3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specific attribute.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[=]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specific attribute with a specific value.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[~=]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specific attribute whose value matches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 least one of the words in a space delimited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 of words.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[^=]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specific attribute whose value 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begins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a specified value.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[*=]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specific attribute whose value 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substring.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[$=]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specific attribute whose value ends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a specified value.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Attribute Selectors</a:t>
            </a:r>
          </a:p>
        </p:txBody>
      </p:sp>
    </p:spTree>
    <p:extLst>
      <p:ext uri="{BB962C8B-B14F-4D97-AF65-F5344CB8AC3E}">
        <p14:creationId xmlns:p14="http://schemas.microsoft.com/office/powerpoint/2010/main" val="2873670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pseudo-element selector  </a:t>
            </a:r>
            <a:r>
              <a:rPr lang="en-US" dirty="0"/>
              <a:t>is a way to select something that does not exist explicitly as an element in the HTML document tree but which is still a recognizable selectable object.</a:t>
            </a:r>
          </a:p>
          <a:p>
            <a:r>
              <a:rPr lang="en-US" dirty="0"/>
              <a:t>A </a:t>
            </a:r>
            <a:r>
              <a:rPr lang="en-US" b="1" dirty="0"/>
              <a:t>pseudo-class selector  </a:t>
            </a:r>
            <a:r>
              <a:rPr lang="en-US" dirty="0"/>
              <a:t>does apply to </a:t>
            </a:r>
            <a:r>
              <a:rPr lang="en-US" dirty="0" err="1"/>
              <a:t>anHTML</a:t>
            </a:r>
            <a:r>
              <a:rPr lang="en-US" dirty="0"/>
              <a:t> element, but targets either a particular state or, in CSS3, a variety of family relationships.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Pseudo-Element and Pseudo-Class Selectors</a:t>
            </a:r>
          </a:p>
        </p:txBody>
      </p:sp>
    </p:spTree>
    <p:extLst>
      <p:ext uri="{BB962C8B-B14F-4D97-AF65-F5344CB8AC3E}">
        <p14:creationId xmlns:p14="http://schemas.microsoft.com/office/powerpoint/2010/main" val="1266941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/>
              <a:t>a:link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/>
              <a:t>a:visited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:focus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:hover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:active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:checked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:first-child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:first-letter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:first-line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Pseudo-Element and Pseudo-Class Selectors</a:t>
            </a:r>
          </a:p>
        </p:txBody>
      </p:sp>
    </p:spTree>
    <p:extLst>
      <p:ext uri="{BB962C8B-B14F-4D97-AF65-F5344CB8AC3E}">
        <p14:creationId xmlns:p14="http://schemas.microsoft.com/office/powerpoint/2010/main" val="3400345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&lt;style&gt;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A82233"/>
                </a:solidFill>
              </a:rPr>
              <a:t>a:link</a:t>
            </a:r>
            <a:r>
              <a:rPr lang="en-US" b="1" dirty="0">
                <a:solidFill>
                  <a:srgbClr val="A82233"/>
                </a:solidFill>
              </a:rPr>
              <a:t> {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olidFill>
                  <a:srgbClr val="A82233"/>
                </a:solidFill>
              </a:rPr>
              <a:t>text-decoration: underline;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olidFill>
                  <a:srgbClr val="A82233"/>
                </a:solidFill>
              </a:rPr>
              <a:t>color: blue;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A82233"/>
                </a:solidFill>
              </a:rPr>
              <a:t>}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A82233"/>
                </a:solidFill>
              </a:rPr>
              <a:t>a:visited</a:t>
            </a:r>
            <a:r>
              <a:rPr lang="en-US" b="1" dirty="0">
                <a:solidFill>
                  <a:srgbClr val="A82233"/>
                </a:solidFill>
              </a:rPr>
              <a:t> {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olidFill>
                  <a:srgbClr val="A82233"/>
                </a:solidFill>
              </a:rPr>
              <a:t>text-decoration: underline;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olidFill>
                  <a:srgbClr val="A82233"/>
                </a:solidFill>
              </a:rPr>
              <a:t>color: purple;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A82233"/>
                </a:solidFill>
              </a:rPr>
              <a:t>}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A82233"/>
                </a:solidFill>
              </a:rPr>
              <a:t>a:hover</a:t>
            </a:r>
            <a:r>
              <a:rPr lang="en-US" b="1" dirty="0">
                <a:solidFill>
                  <a:srgbClr val="A82233"/>
                </a:solidFill>
              </a:rPr>
              <a:t> {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olidFill>
                  <a:srgbClr val="A82233"/>
                </a:solidFill>
              </a:rPr>
              <a:t>text-decoration: none;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olidFill>
                  <a:srgbClr val="A82233"/>
                </a:solidFill>
              </a:rPr>
              <a:t>font-weight: bold;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A82233"/>
                </a:solidFill>
              </a:rPr>
              <a:t>}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A82233"/>
                </a:solidFill>
              </a:rPr>
              <a:t>a:active</a:t>
            </a:r>
            <a:r>
              <a:rPr lang="en-US" b="1" dirty="0">
                <a:solidFill>
                  <a:srgbClr val="A82233"/>
                </a:solidFill>
              </a:rPr>
              <a:t> {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b="1" dirty="0">
                <a:solidFill>
                  <a:srgbClr val="A82233"/>
                </a:solidFill>
              </a:rPr>
              <a:t>background-color: yellow;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A82233"/>
                </a:solidFill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&lt;/style&gt;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Pseudo-Element and Pseudo-Class Selectors</a:t>
            </a:r>
          </a:p>
        </p:txBody>
      </p:sp>
    </p:spTree>
    <p:extLst>
      <p:ext uri="{BB962C8B-B14F-4D97-AF65-F5344CB8AC3E}">
        <p14:creationId xmlns:p14="http://schemas.microsoft.com/office/powerpoint/2010/main" val="228192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5904816"/>
              </p:ext>
            </p:extLst>
          </p:nvPr>
        </p:nvGraphicFramePr>
        <p:xfrm>
          <a:off x="914400" y="1646238"/>
          <a:ext cx="6400800" cy="3022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alibri"/>
                          <a:cs typeface="Calibri"/>
                        </a:rPr>
                        <a:t>Selector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alibri"/>
                          <a:cs typeface="Calibri"/>
                        </a:rPr>
                        <a:t>Matches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alibri"/>
                          <a:cs typeface="Calibri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baseline="0" dirty="0">
                          <a:latin typeface="Calibri"/>
                          <a:cs typeface="Calibri"/>
                        </a:rPr>
                        <a:t>Descendant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strike="noStrike" baseline="0" dirty="0">
                          <a:latin typeface="Calibri"/>
                          <a:cs typeface="Calibri"/>
                        </a:rPr>
                        <a:t>A specified element that is contained somewhere </a:t>
                      </a: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within</a:t>
                      </a:r>
                      <a:r>
                        <a:rPr lang="en-US" sz="1000" b="0" i="0" u="none" strike="noStrike" baseline="0" dirty="0">
                          <a:latin typeface="Calibri"/>
                          <a:cs typeface="Calibri"/>
                        </a:rPr>
                        <a:t> another specified element.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u="none" strike="noStrike" baseline="0" dirty="0">
                          <a:latin typeface="Calibri"/>
                          <a:cs typeface="Calibri"/>
                        </a:rPr>
                        <a:t>div p</a:t>
                      </a:r>
                    </a:p>
                    <a:p>
                      <a:pPr algn="l"/>
                      <a:r>
                        <a:rPr lang="en-US" sz="1000" b="0" i="0" u="none" strike="noStrike" baseline="0" dirty="0">
                          <a:latin typeface="Calibri"/>
                          <a:cs typeface="Calibri"/>
                        </a:rPr>
                        <a:t>Selects a &lt;p&gt; element that is contained somewhere within a &lt;div&gt; element. 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A specified element that is a direct child of the specified element.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div&gt;h2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Selects an &lt;h2&gt; element that is a child of a &lt;div&gt;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element.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Adjacent Sibling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A specified element that is the next sibling (i.e., comes directly after) of the specified element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000" b="1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h3+p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Selects the first &lt;p&gt; after any &lt;h3&gt;.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/>
                          <a:cs typeface="Calibri"/>
                        </a:rPr>
                        <a:t>General Sibling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A specified element that shares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the same parent as the specified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element.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h3~p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Selects all the &lt;p&gt; elements that share the same</a:t>
                      </a:r>
                    </a:p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parent as the &lt;h3&gt;.</a:t>
                      </a:r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Contextual Selectors</a:t>
            </a:r>
          </a:p>
        </p:txBody>
      </p:sp>
    </p:spTree>
    <p:extLst>
      <p:ext uri="{BB962C8B-B14F-4D97-AF65-F5344CB8AC3E}">
        <p14:creationId xmlns:p14="http://schemas.microsoft.com/office/powerpoint/2010/main" val="1179262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Contextual Selectors</a:t>
            </a:r>
          </a:p>
        </p:txBody>
      </p:sp>
      <p:pic>
        <p:nvPicPr>
          <p:cNvPr id="6" name="Content Placeholder 5" descr="481260400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93" b="-55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04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CSS?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Location of Styles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The Cascade: How Styles Interact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Box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Text Styling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473608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Cascade: How Styles Interact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“Cascade” in CSS refers to how conflicting rules are handled.</a:t>
            </a:r>
          </a:p>
          <a:p>
            <a:r>
              <a:rPr lang="en-US" dirty="0"/>
              <a:t> The downward movement of water down a cascade is meant to be analogous to how a given style rule will continue to take precedence with child elements</a:t>
            </a:r>
          </a:p>
          <a:p>
            <a:r>
              <a:rPr lang="en-US" dirty="0"/>
              <a:t> CSS uses the following cascade principles to help it deal with conflicts: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inheritance,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specificity, and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location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	</a:t>
            </a:r>
          </a:p>
        </p:txBody>
      </p:sp>
    </p:spTree>
    <p:extLst>
      <p:ext uri="{BB962C8B-B14F-4D97-AF65-F5344CB8AC3E}">
        <p14:creationId xmlns:p14="http://schemas.microsoft.com/office/powerpoint/2010/main" val="388455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CSS?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CSS is a W3C standard for describing the appearance of HTML elements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With CSS, we can assign font properties, colors, sizes, borders, background images, and even position elements on the page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CSS can be added directly to any HTML element (via the style  attribute), within the &lt;head&gt;  element, or, most commonly, in a separate text file that contains only CSS.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Cascading Style Sheets (CSS)</a:t>
            </a:r>
          </a:p>
        </p:txBody>
      </p:sp>
    </p:spTree>
    <p:extLst>
      <p:ext uri="{BB962C8B-B14F-4D97-AF65-F5344CB8AC3E}">
        <p14:creationId xmlns:p14="http://schemas.microsoft.com/office/powerpoint/2010/main" val="847035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Cascade: How Styles Interact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Many (but not all) CSS properties affect not only themselves but their descendants as well.</a:t>
            </a:r>
          </a:p>
          <a:p>
            <a:r>
              <a:rPr lang="en-US" dirty="0"/>
              <a:t> Are inheritable: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Font,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list, and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text properties </a:t>
            </a:r>
          </a:p>
          <a:p>
            <a:r>
              <a:rPr lang="en-US" dirty="0"/>
              <a:t>Not inheritable: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layout,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sizing,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border,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background, and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spacing properties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202657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Cascade: How Styles Interact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Inheritance</a:t>
            </a:r>
          </a:p>
        </p:txBody>
      </p:sp>
      <p:pic>
        <p:nvPicPr>
          <p:cNvPr id="6" name="Content Placeholder 5" descr="481260400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71" b="-14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5743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Cascade: How Styles Interact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Inheritance</a:t>
            </a:r>
          </a:p>
        </p:txBody>
      </p:sp>
      <p:pic>
        <p:nvPicPr>
          <p:cNvPr id="4" name="Content Placeholder 3" descr="481260401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73" b="-10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51797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Cascade: How Styles Interact</a:t>
            </a:r>
            <a:endParaRPr lang="en-US" sz="3600" dirty="0"/>
          </a:p>
        </p:txBody>
      </p:sp>
      <p:pic>
        <p:nvPicPr>
          <p:cNvPr id="2" name="Content Placeholder 1" descr="481260401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40" r="-9940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Specificity</a:t>
            </a:r>
          </a:p>
        </p:txBody>
      </p:sp>
    </p:spTree>
    <p:extLst>
      <p:ext uri="{BB962C8B-B14F-4D97-AF65-F5344CB8AC3E}">
        <p14:creationId xmlns:p14="http://schemas.microsoft.com/office/powerpoint/2010/main" val="668919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Cascade: How Styles Interact</a:t>
            </a:r>
            <a:endParaRPr lang="en-US" sz="3600" dirty="0"/>
          </a:p>
        </p:txBody>
      </p:sp>
      <p:pic>
        <p:nvPicPr>
          <p:cNvPr id="2" name="Content Placeholder 1" descr="481260401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40" r="-9940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Specificity</a:t>
            </a:r>
          </a:p>
        </p:txBody>
      </p:sp>
    </p:spTree>
    <p:extLst>
      <p:ext uri="{BB962C8B-B14F-4D97-AF65-F5344CB8AC3E}">
        <p14:creationId xmlns:p14="http://schemas.microsoft.com/office/powerpoint/2010/main" val="26353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Cascade: How Styles Interact</a:t>
            </a:r>
            <a:endParaRPr lang="en-US" sz="3600" dirty="0"/>
          </a:p>
        </p:txBody>
      </p:sp>
      <p:pic>
        <p:nvPicPr>
          <p:cNvPr id="2" name="Content Placeholder 1" descr="481260401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57" r="-3865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Specificity Algorithm</a:t>
            </a:r>
          </a:p>
        </p:txBody>
      </p:sp>
    </p:spTree>
    <p:extLst>
      <p:ext uri="{BB962C8B-B14F-4D97-AF65-F5344CB8AC3E}">
        <p14:creationId xmlns:p14="http://schemas.microsoft.com/office/powerpoint/2010/main" val="3055790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Cascade: How Styles Interact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Location</a:t>
            </a:r>
          </a:p>
        </p:txBody>
      </p:sp>
      <p:pic>
        <p:nvPicPr>
          <p:cNvPr id="7" name="Content Placeholder 6" descr="4812604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1" r="-3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4337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CSS?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Location of Styles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Cascade: How Styles Interact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The Box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Text Styling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360672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Box Model</a:t>
            </a:r>
            <a:endParaRPr lang="en-US" dirty="0"/>
          </a:p>
        </p:txBody>
      </p:sp>
      <p:pic>
        <p:nvPicPr>
          <p:cNvPr id="2" name="Content Placeholder 1" descr="4812604015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61" r="-32461" b="52032"/>
          <a:stretch/>
        </p:blipFill>
        <p:spPr>
          <a:xfrm>
            <a:off x="467544" y="1916832"/>
            <a:ext cx="7591409" cy="257485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803306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Box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Background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Background-attachment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Background-color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Background-image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Background-position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Background-repeat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Background-size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64230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CSS?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Improved control over formatting.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Improved site maintainability.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Improved accessibility.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Improved page-download speed.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Improved output flexibility (responsive design)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Benefits of CSS</a:t>
            </a:r>
          </a:p>
        </p:txBody>
      </p:sp>
      <p:pic>
        <p:nvPicPr>
          <p:cNvPr id="2" name="Picture 1" descr="4812604001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15" y="4437112"/>
            <a:ext cx="3445441" cy="18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83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Box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481260401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94" b="-155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8642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The Box Model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Collapsing Margins</a:t>
            </a:r>
          </a:p>
        </p:txBody>
      </p:sp>
      <p:pic>
        <p:nvPicPr>
          <p:cNvPr id="9" name="Content Placeholder 8" descr="481260402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74" b="-171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308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The Box Model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border-top-color: red; /* sets just the top side */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border-right-color: green; /* sets just the right side */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border-bottom-color: yellow; /* sets just the bottom side */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border-left-color: blue; /* sets just the left side */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r>
              <a:rPr lang="en-US" sz="2000" dirty="0"/>
              <a:t>Alternately, we can set all four sides at once:</a:t>
            </a:r>
          </a:p>
          <a:p>
            <a:r>
              <a:rPr lang="en-US" sz="2000" dirty="0"/>
              <a:t>border-color: red; /* sets all four sides to red */</a:t>
            </a:r>
          </a:p>
          <a:p>
            <a:r>
              <a:rPr lang="en-US" sz="2000" dirty="0"/>
              <a:t>border-color: red green orange blue; /* sets 4 colors */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TRBL Shortcut</a:t>
            </a:r>
          </a:p>
        </p:txBody>
      </p:sp>
      <p:pic>
        <p:nvPicPr>
          <p:cNvPr id="2" name="Picture 1" descr="4812604018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869160"/>
            <a:ext cx="4721668" cy="15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95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Box Model</a:t>
            </a:r>
            <a:endParaRPr lang="en-US" dirty="0"/>
          </a:p>
        </p:txBody>
      </p:sp>
      <p:pic>
        <p:nvPicPr>
          <p:cNvPr id="2" name="Content Placeholder 1" descr="481260402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29" r="-3682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Box Dimensions</a:t>
            </a:r>
          </a:p>
        </p:txBody>
      </p:sp>
    </p:spTree>
    <p:extLst>
      <p:ext uri="{BB962C8B-B14F-4D97-AF65-F5344CB8AC3E}">
        <p14:creationId xmlns:p14="http://schemas.microsoft.com/office/powerpoint/2010/main" val="735715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Box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Limitations of Height Property</a:t>
            </a:r>
          </a:p>
        </p:txBody>
      </p:sp>
      <p:pic>
        <p:nvPicPr>
          <p:cNvPr id="6" name="Content Placeholder 5" descr="481260402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69" b="-196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5002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Box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Overflow Property</a:t>
            </a:r>
          </a:p>
        </p:txBody>
      </p:sp>
      <p:pic>
        <p:nvPicPr>
          <p:cNvPr id="4" name="Content Placeholder 3" descr="481260402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32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1242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Box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Box Sizing Using </a:t>
            </a:r>
            <a:r>
              <a:rPr lang="en-US" dirty="0" err="1"/>
              <a:t>Percents</a:t>
            </a:r>
            <a:endParaRPr lang="en-US" dirty="0"/>
          </a:p>
        </p:txBody>
      </p:sp>
      <p:pic>
        <p:nvPicPr>
          <p:cNvPr id="6" name="Content Placeholder 5" descr="481260402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126" r="-34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4343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Box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Inspecting CSS using modern browsers</a:t>
            </a:r>
          </a:p>
        </p:txBody>
      </p:sp>
      <p:pic>
        <p:nvPicPr>
          <p:cNvPr id="4" name="Content Placeholder 3" descr="481260402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0" r="-10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3039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CSS?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Location of Styles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Cascade: How Styles Interact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Box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CSS Text Styling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262157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CSS Text Styling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199962"/>
              </p:ext>
            </p:extLst>
          </p:nvPr>
        </p:nvGraphicFramePr>
        <p:xfrm>
          <a:off x="914400" y="1646238"/>
          <a:ext cx="6400800" cy="47701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25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combined shorthand property that allows you to set the family, style, size, variant, and weight in one property. </a:t>
                      </a:r>
                    </a:p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style weight variant size font-family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font-family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Specifies the typeface/font to use. More than one can be specified.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font-size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size of the font in one of the measurement units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font-style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Specifies whether italic, oblique, or normal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font-variant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Specifies either small-caps text or none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font-weight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Specifies either normal, bold, bolder, lighter, or a value between 100 and 900 in multiples of 100, where larger number represents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weightier (i.e., bolder) text.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Font Family</a:t>
            </a:r>
          </a:p>
        </p:txBody>
      </p:sp>
    </p:spTree>
    <p:extLst>
      <p:ext uri="{BB962C8B-B14F-4D97-AF65-F5344CB8AC3E}">
        <p14:creationId xmlns:p14="http://schemas.microsoft.com/office/powerpoint/2010/main" val="57726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What Is CSS?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1996 the CSS Level 1 Recommendation was published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June 2011 - CSS2.1 becomes an official W3C Recommendation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a different group at the W3C was working on a CSS3 draft. So far the following CSS3 modules have made it to official W3C Recommendations: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CSS Selectors,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CSS Namespaces,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CSS Media Queries,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CSS Color, and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CSS Style Attributes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Versions</a:t>
            </a:r>
          </a:p>
        </p:txBody>
      </p:sp>
    </p:spTree>
    <p:extLst>
      <p:ext uri="{BB962C8B-B14F-4D97-AF65-F5344CB8AC3E}">
        <p14:creationId xmlns:p14="http://schemas.microsoft.com/office/powerpoint/2010/main" val="547414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CSS Text Styling 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Specifying the Font Family</a:t>
            </a:r>
          </a:p>
        </p:txBody>
      </p:sp>
      <p:pic>
        <p:nvPicPr>
          <p:cNvPr id="6" name="Content Placeholder 5" descr="481260402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558" b="-625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35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CSS Text Styling 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 Font Families</a:t>
            </a:r>
          </a:p>
        </p:txBody>
      </p:sp>
      <p:pic>
        <p:nvPicPr>
          <p:cNvPr id="4" name="Content Placeholder 3" descr="4812604027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67" b="-217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902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CSS Text Styling 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Font Sizes</a:t>
            </a:r>
          </a:p>
        </p:txBody>
      </p:sp>
      <p:pic>
        <p:nvPicPr>
          <p:cNvPr id="7" name="Content Placeholder 6" descr="481260402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39" b="-259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155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CSS Text Styling 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Font Face</a:t>
            </a:r>
          </a:p>
        </p:txBody>
      </p:sp>
      <p:pic>
        <p:nvPicPr>
          <p:cNvPr id="9" name="Content Placeholder 8" descr="4812604028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54" b="-3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4314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CSS Text Styling </a:t>
            </a:r>
            <a:br>
              <a:rPr lang="en-US"/>
            </a:b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Just as there are properties that affect the font in CSS, there are also a range of CSS properties that affect text independently of the font.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letter-spacing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line-height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text-align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text-decoration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text-</a:t>
            </a:r>
            <a:r>
              <a:rPr lang="en-US" dirty="0" err="1"/>
              <a:t>diretion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text-shadow</a:t>
            </a:r>
          </a:p>
          <a:p>
            <a:pPr marL="342900" indent="-342900">
              <a:buFont typeface="Arial"/>
              <a:buChar char="•"/>
            </a:pP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Paragraph Properties</a:t>
            </a:r>
          </a:p>
        </p:txBody>
      </p:sp>
    </p:spTree>
    <p:extLst>
      <p:ext uri="{BB962C8B-B14F-4D97-AF65-F5344CB8AC3E}">
        <p14:creationId xmlns:p14="http://schemas.microsoft.com/office/powerpoint/2010/main" val="844817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CSS Text Styling </a:t>
            </a:r>
            <a:br>
              <a:rPr lang="en-US"/>
            </a:b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Just look at text-shadow</a:t>
            </a:r>
          </a:p>
        </p:txBody>
      </p:sp>
      <p:pic>
        <p:nvPicPr>
          <p:cNvPr id="6" name="Content Placeholder 5" descr="481260403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80" r="-104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29329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CSS?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Location of Styles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Cascade: How Styles Interact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Box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Text Styling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587117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185992" cy="4525963"/>
          </a:xfrm>
        </p:spPr>
        <p:txBody>
          <a:bodyPr numCol="3">
            <a:noAutofit/>
          </a:bodyPr>
          <a:lstStyle/>
          <a:p>
            <a:r>
              <a:rPr lang="en-US" dirty="0"/>
              <a:t> absolute units</a:t>
            </a:r>
          </a:p>
          <a:p>
            <a:r>
              <a:rPr lang="en-US" dirty="0"/>
              <a:t>attribute selector</a:t>
            </a:r>
          </a:p>
          <a:p>
            <a:r>
              <a:rPr lang="en-US" dirty="0"/>
              <a:t>author-created style</a:t>
            </a:r>
          </a:p>
          <a:p>
            <a:r>
              <a:rPr lang="en-US" dirty="0"/>
              <a:t>sheets</a:t>
            </a:r>
          </a:p>
          <a:p>
            <a:r>
              <a:rPr lang="en-US" dirty="0"/>
              <a:t>box model</a:t>
            </a:r>
          </a:p>
          <a:p>
            <a:r>
              <a:rPr lang="en-US" dirty="0"/>
              <a:t>browser style sheets</a:t>
            </a:r>
          </a:p>
          <a:p>
            <a:r>
              <a:rPr lang="en-US" dirty="0"/>
              <a:t>cascade</a:t>
            </a:r>
          </a:p>
          <a:p>
            <a:r>
              <a:rPr lang="en-US" dirty="0"/>
              <a:t>class selector</a:t>
            </a:r>
          </a:p>
          <a:p>
            <a:r>
              <a:rPr lang="en-US" dirty="0"/>
              <a:t>collapsing margins</a:t>
            </a:r>
          </a:p>
          <a:p>
            <a:r>
              <a:rPr lang="en-US" dirty="0" err="1"/>
              <a:t>combinators</a:t>
            </a:r>
            <a:endParaRPr lang="en-US" dirty="0"/>
          </a:p>
          <a:p>
            <a:r>
              <a:rPr lang="en-US" dirty="0"/>
              <a:t>contextual selector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CSS3 modules</a:t>
            </a:r>
          </a:p>
          <a:p>
            <a:r>
              <a:rPr lang="en-US" dirty="0"/>
              <a:t>declaration</a:t>
            </a:r>
          </a:p>
          <a:p>
            <a:r>
              <a:rPr lang="en-US" dirty="0"/>
              <a:t>declaration block</a:t>
            </a:r>
          </a:p>
          <a:p>
            <a:r>
              <a:rPr lang="en-US" dirty="0"/>
              <a:t>descendant selector</a:t>
            </a:r>
          </a:p>
          <a:p>
            <a:r>
              <a:rPr lang="en-US" dirty="0"/>
              <a:t>element box</a:t>
            </a:r>
          </a:p>
          <a:p>
            <a:r>
              <a:rPr lang="en-US" dirty="0"/>
              <a:t>element selectors</a:t>
            </a:r>
          </a:p>
          <a:p>
            <a:r>
              <a:rPr lang="en-US" dirty="0" err="1"/>
              <a:t>em</a:t>
            </a:r>
            <a:r>
              <a:rPr lang="en-US" dirty="0"/>
              <a:t> units</a:t>
            </a:r>
          </a:p>
          <a:p>
            <a:r>
              <a:rPr lang="en-US" dirty="0"/>
              <a:t>embedded style sheets</a:t>
            </a:r>
          </a:p>
          <a:p>
            <a:r>
              <a:rPr lang="en-US" dirty="0"/>
              <a:t>external style sheets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Terms</a:t>
            </a:r>
          </a:p>
        </p:txBody>
      </p:sp>
    </p:spTree>
    <p:extLst>
      <p:ext uri="{BB962C8B-B14F-4D97-AF65-F5344CB8AC3E}">
        <p14:creationId xmlns:p14="http://schemas.microsoft.com/office/powerpoint/2010/main" val="1996091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185992" cy="4525963"/>
          </a:xfrm>
        </p:spPr>
        <p:txBody>
          <a:bodyPr numCol="3">
            <a:noAutofit/>
          </a:bodyPr>
          <a:lstStyle/>
          <a:p>
            <a:r>
              <a:rPr lang="en-US" sz="2000" dirty="0"/>
              <a:t> generic font</a:t>
            </a:r>
          </a:p>
          <a:p>
            <a:r>
              <a:rPr lang="en-US" sz="2000" dirty="0"/>
              <a:t>grouped selector</a:t>
            </a:r>
          </a:p>
          <a:p>
            <a:r>
              <a:rPr lang="en-US" sz="2000" dirty="0"/>
              <a:t>id selector</a:t>
            </a:r>
          </a:p>
          <a:p>
            <a:r>
              <a:rPr lang="en-US" sz="2000" dirty="0"/>
              <a:t>inheritance</a:t>
            </a:r>
          </a:p>
          <a:p>
            <a:r>
              <a:rPr lang="en-US" sz="2000" dirty="0"/>
              <a:t>inline styles</a:t>
            </a:r>
          </a:p>
          <a:p>
            <a:r>
              <a:rPr lang="en-US" sz="2000" dirty="0"/>
              <a:t>internal styles</a:t>
            </a:r>
          </a:p>
          <a:p>
            <a:r>
              <a:rPr lang="en-US" sz="2000" dirty="0"/>
              <a:t>location</a:t>
            </a:r>
          </a:p>
          <a:p>
            <a:r>
              <a:rPr lang="en-US" sz="2000" dirty="0"/>
              <a:t>margin</a:t>
            </a:r>
          </a:p>
          <a:p>
            <a:r>
              <a:rPr lang="en-US" sz="2000" dirty="0"/>
              <a:t>padding</a:t>
            </a:r>
          </a:p>
          <a:p>
            <a:r>
              <a:rPr lang="en-US" sz="2000" dirty="0"/>
              <a:t>percentages</a:t>
            </a:r>
          </a:p>
          <a:p>
            <a:r>
              <a:rPr lang="en-US" sz="2000" dirty="0"/>
              <a:t>presentation</a:t>
            </a:r>
          </a:p>
          <a:p>
            <a:r>
              <a:rPr lang="en-US" sz="2000" dirty="0" err="1"/>
              <a:t>property:value</a:t>
            </a:r>
            <a:r>
              <a:rPr lang="en-US" sz="2000" dirty="0"/>
              <a:t> pair</a:t>
            </a:r>
          </a:p>
          <a:p>
            <a:r>
              <a:rPr lang="en-US" sz="2000" dirty="0"/>
              <a:t>pseudo-class selector</a:t>
            </a:r>
          </a:p>
          <a:p>
            <a:r>
              <a:rPr lang="en-US" sz="2000" dirty="0"/>
              <a:t>pseudo-element selector</a:t>
            </a:r>
          </a:p>
          <a:p>
            <a:r>
              <a:rPr lang="en-US" sz="2000" dirty="0"/>
              <a:t>relative units</a:t>
            </a:r>
          </a:p>
          <a:p>
            <a:r>
              <a:rPr lang="en-US" sz="2000" dirty="0"/>
              <a:t>rem units</a:t>
            </a:r>
          </a:p>
          <a:p>
            <a:r>
              <a:rPr lang="en-US" sz="2000" dirty="0"/>
              <a:t>responsive design</a:t>
            </a:r>
          </a:p>
          <a:p>
            <a:r>
              <a:rPr lang="en-US" sz="2000" dirty="0"/>
              <a:t>selector</a:t>
            </a:r>
          </a:p>
          <a:p>
            <a:r>
              <a:rPr lang="en-US" sz="2000" dirty="0"/>
              <a:t>specificity</a:t>
            </a:r>
          </a:p>
          <a:p>
            <a:r>
              <a:rPr lang="en-US" sz="2000" dirty="0"/>
              <a:t>style rules</a:t>
            </a:r>
          </a:p>
          <a:p>
            <a:r>
              <a:rPr lang="en-US" sz="2000" dirty="0" err="1"/>
              <a:t>TRouBLe</a:t>
            </a:r>
            <a:endParaRPr lang="en-US" sz="2000" dirty="0"/>
          </a:p>
          <a:p>
            <a:r>
              <a:rPr lang="en-US" sz="2000" dirty="0"/>
              <a:t>universal element selector</a:t>
            </a:r>
          </a:p>
          <a:p>
            <a:r>
              <a:rPr lang="en-US" sz="2000" dirty="0"/>
              <a:t>user style sheets</a:t>
            </a:r>
          </a:p>
          <a:p>
            <a:r>
              <a:rPr lang="en-US" sz="2000" dirty="0"/>
              <a:t>vendor prefixes</a:t>
            </a:r>
          </a:p>
          <a:p>
            <a:r>
              <a:rPr lang="en-US" sz="2000" dirty="0"/>
              <a:t>web font stack</a:t>
            </a:r>
          </a:p>
          <a:p>
            <a:r>
              <a:rPr lang="en-US" sz="2000" dirty="0"/>
              <a:t>x-height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Terms</a:t>
            </a:r>
          </a:p>
        </p:txBody>
      </p:sp>
    </p:spTree>
    <p:extLst>
      <p:ext uri="{BB962C8B-B14F-4D97-AF65-F5344CB8AC3E}">
        <p14:creationId xmlns:p14="http://schemas.microsoft.com/office/powerpoint/2010/main" val="3318234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What Is CSS?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Historically implementation of CSS was not consistent across major browsers.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CSS has a reputation for being a somewhat frustrating language due to browser implementation differences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CSS was not really designed to be a layout language, so authors often find it tricky dealing with floating elements, relative positions, inconsistent height handling, overlapping margins, and non-intuitive naming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Browser Adoption</a:t>
            </a:r>
          </a:p>
        </p:txBody>
      </p:sp>
    </p:spTree>
    <p:extLst>
      <p:ext uri="{BB962C8B-B14F-4D97-AF65-F5344CB8AC3E}">
        <p14:creationId xmlns:p14="http://schemas.microsoft.com/office/powerpoint/2010/main" val="56868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CSS?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CSS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Location of Styles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Selectors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Cascade: How Styles Interact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Box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CSS Text Styling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14674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CSS Syntax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A CSS document consists of one or more </a:t>
            </a:r>
            <a:r>
              <a:rPr lang="en-US" b="1" dirty="0"/>
              <a:t>style rules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rule consists of a </a:t>
            </a:r>
            <a:r>
              <a:rPr lang="en-US" b="1" dirty="0"/>
              <a:t>selector</a:t>
            </a:r>
            <a:r>
              <a:rPr lang="en-US" dirty="0"/>
              <a:t> that identifies the HTML element or elements that will be affected, followed by a series of </a:t>
            </a:r>
            <a:r>
              <a:rPr lang="en-US" b="1" dirty="0" err="1"/>
              <a:t>property:value</a:t>
            </a:r>
            <a:r>
              <a:rPr lang="en-US" b="1" dirty="0"/>
              <a:t> </a:t>
            </a:r>
            <a:r>
              <a:rPr lang="en-US" dirty="0"/>
              <a:t>pairs (each pair is also called a declaration)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series of declarations is also called the declaration block 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2509708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172</TotalTime>
  <Words>2392</Words>
  <Application>Microsoft Office PowerPoint</Application>
  <PresentationFormat>On-screen Show (4:3)</PresentationFormat>
  <Paragraphs>663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Rockwell</vt:lpstr>
      <vt:lpstr>Rockwell Condensed</vt:lpstr>
      <vt:lpstr>Rockwell Extra Bold</vt:lpstr>
      <vt:lpstr>Wingdings</vt:lpstr>
      <vt:lpstr>Presentation</vt:lpstr>
      <vt:lpstr>Introduction to CSS</vt:lpstr>
      <vt:lpstr>Chapter 4</vt:lpstr>
      <vt:lpstr>Chapter 4</vt:lpstr>
      <vt:lpstr>What Is CSS? </vt:lpstr>
      <vt:lpstr>What Is CSS? </vt:lpstr>
      <vt:lpstr>What Is CSS? </vt:lpstr>
      <vt:lpstr>What Is CSS? </vt:lpstr>
      <vt:lpstr>Chapter 4</vt:lpstr>
      <vt:lpstr>CSS Syntax</vt:lpstr>
      <vt:lpstr>CSS Syntax</vt:lpstr>
      <vt:lpstr>CSS Syntax</vt:lpstr>
      <vt:lpstr>CSS Syntax</vt:lpstr>
      <vt:lpstr>CSS Syntax</vt:lpstr>
      <vt:lpstr>CSS Syntax</vt:lpstr>
      <vt:lpstr>CSS Syntax</vt:lpstr>
      <vt:lpstr>CSS Syntax</vt:lpstr>
      <vt:lpstr>CSS Syntax</vt:lpstr>
      <vt:lpstr>Chapter 4</vt:lpstr>
      <vt:lpstr>Location of Styles</vt:lpstr>
      <vt:lpstr>Location of Styles</vt:lpstr>
      <vt:lpstr>Location of Styles</vt:lpstr>
      <vt:lpstr>Location of Styles</vt:lpstr>
      <vt:lpstr>Chapter 4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Selectors</vt:lpstr>
      <vt:lpstr>Chapter 4</vt:lpstr>
      <vt:lpstr>The Cascade: How Styles Interact</vt:lpstr>
      <vt:lpstr>The Cascade: How Styles Interact</vt:lpstr>
      <vt:lpstr>The Cascade: How Styles Interact</vt:lpstr>
      <vt:lpstr>The Cascade: How Styles Interact</vt:lpstr>
      <vt:lpstr>The Cascade: How Styles Interact</vt:lpstr>
      <vt:lpstr>The Cascade: How Styles Interact</vt:lpstr>
      <vt:lpstr>The Cascade: How Styles Interact</vt:lpstr>
      <vt:lpstr>The Cascade: How Styles Interact</vt:lpstr>
      <vt:lpstr>Chapter 4</vt:lpstr>
      <vt:lpstr>The Box Model</vt:lpstr>
      <vt:lpstr>The Box Model</vt:lpstr>
      <vt:lpstr>The Box Model</vt:lpstr>
      <vt:lpstr>The Box Model</vt:lpstr>
      <vt:lpstr>The Box Model</vt:lpstr>
      <vt:lpstr>The Box Model</vt:lpstr>
      <vt:lpstr>The Box Model</vt:lpstr>
      <vt:lpstr>The Box Model</vt:lpstr>
      <vt:lpstr>The Box Model</vt:lpstr>
      <vt:lpstr>The Box Model</vt:lpstr>
      <vt:lpstr>Chapter 4</vt:lpstr>
      <vt:lpstr>CSS Text Styling  </vt:lpstr>
      <vt:lpstr>CSS Text Styling  </vt:lpstr>
      <vt:lpstr>CSS Text Styling  </vt:lpstr>
      <vt:lpstr>CSS Text Styling  </vt:lpstr>
      <vt:lpstr>CSS Text Styling  </vt:lpstr>
      <vt:lpstr>CSS Text Styling  </vt:lpstr>
      <vt:lpstr>CSS Text Styling  </vt:lpstr>
      <vt:lpstr>Chapter 4</vt:lpstr>
      <vt:lpstr>Summary</vt:lpstr>
      <vt:lpstr>Summary</vt:lpstr>
      <vt:lpstr>Questions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Web Works</dc:title>
  <dc:creator>Ricardo Hoar</dc:creator>
  <cp:lastModifiedBy>ELIZABETH DIAZ</cp:lastModifiedBy>
  <cp:revision>170</cp:revision>
  <dcterms:created xsi:type="dcterms:W3CDTF">2014-01-14T22:57:40Z</dcterms:created>
  <dcterms:modified xsi:type="dcterms:W3CDTF">2019-08-17T22:58:51Z</dcterms:modified>
</cp:coreProperties>
</file>